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0"/>
  </p:notesMasterIdLst>
  <p:sldIdLst>
    <p:sldId id="258" r:id="rId2"/>
    <p:sldId id="286" r:id="rId3"/>
    <p:sldId id="281" r:id="rId4"/>
    <p:sldId id="287" r:id="rId5"/>
    <p:sldId id="285" r:id="rId6"/>
    <p:sldId id="288" r:id="rId7"/>
    <p:sldId id="283" r:id="rId8"/>
    <p:sldId id="289" r:id="rId9"/>
    <p:sldId id="284" r:id="rId10"/>
    <p:sldId id="290" r:id="rId11"/>
    <p:sldId id="292" r:id="rId12"/>
    <p:sldId id="291" r:id="rId13"/>
    <p:sldId id="293" r:id="rId14"/>
    <p:sldId id="299" r:id="rId15"/>
    <p:sldId id="294" r:id="rId16"/>
    <p:sldId id="297" r:id="rId17"/>
    <p:sldId id="298" r:id="rId18"/>
    <p:sldId id="28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754"/>
    <a:srgbClr val="75C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820A49-6A38-4337-87C5-05670AC496BA}">
  <a:tblStyle styleId="{AA820A49-6A38-4337-87C5-05670AC496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8460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b73f124f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b73f124f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16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65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71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80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96968757e7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96968757e7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78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7"/>
          <p:cNvGrpSpPr/>
          <p:nvPr/>
        </p:nvGrpSpPr>
        <p:grpSpPr>
          <a:xfrm>
            <a:off x="0" y="0"/>
            <a:ext cx="9143925" cy="5143494"/>
            <a:chOff x="0" y="0"/>
            <a:chExt cx="9143925" cy="5143494"/>
          </a:xfrm>
        </p:grpSpPr>
        <p:sp>
          <p:nvSpPr>
            <p:cNvPr id="77" name="Google Shape;77;p7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7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714125" y="1389600"/>
            <a:ext cx="7715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808950" y="690975"/>
            <a:ext cx="75261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7EC1B7-2BE4-4053-87F6-1B0D1E300408}"/>
              </a:ext>
            </a:extLst>
          </p:cNvPr>
          <p:cNvSpPr txBox="1"/>
          <p:nvPr userDrawn="1"/>
        </p:nvSpPr>
        <p:spPr>
          <a:xfrm>
            <a:off x="2295521" y="4853286"/>
            <a:ext cx="5977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200" b="1" dirty="0">
                <a:solidFill>
                  <a:srgbClr val="002060"/>
                </a:solidFill>
                <a:cs typeface="B Nazanin" panose="00000400000000000000" pitchFamily="2" charset="-78"/>
              </a:rPr>
              <a:t>سفیران سلامت تهران در شبکه های اجتماعی     </a:t>
            </a:r>
            <a:r>
              <a:rPr lang="en-US" sz="1200" b="1" dirty="0">
                <a:solidFill>
                  <a:srgbClr val="002060"/>
                </a:solidFill>
              </a:rPr>
              <a:t>@</a:t>
            </a:r>
            <a:r>
              <a:rPr lang="en-US" sz="1200" dirty="0">
                <a:solidFill>
                  <a:srgbClr val="002060"/>
                </a:solidFill>
              </a:rPr>
              <a:t>afiranesalamatetehran</a:t>
            </a:r>
            <a:endParaRPr lang="fa-IR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3"/>
          <p:cNvGrpSpPr/>
          <p:nvPr/>
        </p:nvGrpSpPr>
        <p:grpSpPr>
          <a:xfrm>
            <a:off x="0" y="0"/>
            <a:ext cx="9143925" cy="5143494"/>
            <a:chOff x="0" y="0"/>
            <a:chExt cx="9143925" cy="5143494"/>
          </a:xfrm>
        </p:grpSpPr>
        <p:sp>
          <p:nvSpPr>
            <p:cNvPr id="121" name="Google Shape;121;p13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3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1319625" y="1680675"/>
            <a:ext cx="2273700" cy="6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1319613" y="2159175"/>
            <a:ext cx="22737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400">
                <a:solidFill>
                  <a:srgbClr val="100B6D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3545715" y="1879725"/>
            <a:ext cx="902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3"/>
          </p:nvPr>
        </p:nvSpPr>
        <p:spPr>
          <a:xfrm>
            <a:off x="1319625" y="2919975"/>
            <a:ext cx="2273700" cy="6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4"/>
          </p:nvPr>
        </p:nvSpPr>
        <p:spPr>
          <a:xfrm>
            <a:off x="1319613" y="3398400"/>
            <a:ext cx="22737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400">
                <a:solidFill>
                  <a:srgbClr val="100B6D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5"/>
          </p:nvPr>
        </p:nvSpPr>
        <p:spPr>
          <a:xfrm>
            <a:off x="5552776" y="2919975"/>
            <a:ext cx="2273700" cy="6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6"/>
          </p:nvPr>
        </p:nvSpPr>
        <p:spPr>
          <a:xfrm>
            <a:off x="5552788" y="3398400"/>
            <a:ext cx="22737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400">
                <a:solidFill>
                  <a:srgbClr val="100B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7"/>
          </p:nvPr>
        </p:nvSpPr>
        <p:spPr>
          <a:xfrm>
            <a:off x="5552776" y="1680675"/>
            <a:ext cx="2273700" cy="6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8"/>
          </p:nvPr>
        </p:nvSpPr>
        <p:spPr>
          <a:xfrm>
            <a:off x="5552788" y="2159175"/>
            <a:ext cx="22737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400">
                <a:solidFill>
                  <a:srgbClr val="100B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9"/>
          </p:nvPr>
        </p:nvSpPr>
        <p:spPr>
          <a:xfrm>
            <a:off x="804000" y="690975"/>
            <a:ext cx="75381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3" hasCustomPrompt="1"/>
          </p:nvPr>
        </p:nvSpPr>
        <p:spPr>
          <a:xfrm>
            <a:off x="3545715" y="3132138"/>
            <a:ext cx="902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4" hasCustomPrompt="1"/>
          </p:nvPr>
        </p:nvSpPr>
        <p:spPr>
          <a:xfrm>
            <a:off x="4697715" y="3132138"/>
            <a:ext cx="902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15" hasCustomPrompt="1"/>
          </p:nvPr>
        </p:nvSpPr>
        <p:spPr>
          <a:xfrm>
            <a:off x="4697715" y="1879738"/>
            <a:ext cx="902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">
    <p:bg>
      <p:bgPr>
        <a:solidFill>
          <a:schemeClr val="accent6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4"/>
          <p:cNvGrpSpPr/>
          <p:nvPr/>
        </p:nvGrpSpPr>
        <p:grpSpPr>
          <a:xfrm>
            <a:off x="-42754" y="-108607"/>
            <a:ext cx="9229458" cy="4849055"/>
            <a:chOff x="-85458" y="304454"/>
            <a:chExt cx="9229458" cy="4849055"/>
          </a:xfrm>
        </p:grpSpPr>
        <p:sp>
          <p:nvSpPr>
            <p:cNvPr id="279" name="Google Shape;279;p24"/>
            <p:cNvSpPr/>
            <p:nvPr/>
          </p:nvSpPr>
          <p:spPr>
            <a:xfrm>
              <a:off x="5708671" y="1319150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-85458" y="304454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8597147" y="806026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4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bg>
      <p:bgPr>
        <a:solidFill>
          <a:schemeClr val="accent3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9"/>
          <p:cNvGrpSpPr/>
          <p:nvPr/>
        </p:nvGrpSpPr>
        <p:grpSpPr>
          <a:xfrm>
            <a:off x="0" y="0"/>
            <a:ext cx="9143950" cy="4992207"/>
            <a:chOff x="0" y="0"/>
            <a:chExt cx="9143950" cy="4992207"/>
          </a:xfrm>
        </p:grpSpPr>
        <p:sp>
          <p:nvSpPr>
            <p:cNvPr id="326" name="Google Shape;326;p29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5708621" y="985220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563672" y="367709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125" y="538575"/>
            <a:ext cx="7680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25" y="1779325"/>
            <a:ext cx="7715700" cy="27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01C8E1-47D3-43BA-9AFD-97E75353C5F9}"/>
              </a:ext>
            </a:extLst>
          </p:cNvPr>
          <p:cNvSpPr txBox="1"/>
          <p:nvPr userDrawn="1"/>
        </p:nvSpPr>
        <p:spPr>
          <a:xfrm>
            <a:off x="2295521" y="4853286"/>
            <a:ext cx="5977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200" b="1" dirty="0">
                <a:solidFill>
                  <a:srgbClr val="002060"/>
                </a:solidFill>
                <a:cs typeface="B Nazanin" panose="00000400000000000000" pitchFamily="2" charset="-78"/>
              </a:rPr>
              <a:t>سفیران سلامت تهران در شبکه های اجتماعی     </a:t>
            </a:r>
            <a:r>
              <a:rPr lang="en-US" sz="1200" b="1" dirty="0">
                <a:solidFill>
                  <a:srgbClr val="002060"/>
                </a:solidFill>
              </a:rPr>
              <a:t>@</a:t>
            </a:r>
            <a:r>
              <a:rPr lang="en-US" sz="1200" b="0" dirty="0">
                <a:solidFill>
                  <a:srgbClr val="002060"/>
                </a:solidFill>
              </a:rPr>
              <a:t>s</a:t>
            </a:r>
            <a:r>
              <a:rPr lang="en-US" sz="1200" dirty="0">
                <a:solidFill>
                  <a:srgbClr val="002060"/>
                </a:solidFill>
              </a:rPr>
              <a:t>afiranesalamatetehran</a:t>
            </a:r>
            <a:endParaRPr lang="fa-IR" sz="1200" dirty="0">
              <a:solidFill>
                <a:srgbClr val="00206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70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0145D2A-D973-4DEE-8653-4F0F8088A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2" y="317756"/>
            <a:ext cx="3871314" cy="4510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B70E72A-1507-459E-BE4D-996058DD7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54" y="460543"/>
            <a:ext cx="579642" cy="5796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F3CFA0C-3935-478D-B766-864956DE844F}"/>
              </a:ext>
            </a:extLst>
          </p:cNvPr>
          <p:cNvSpPr txBox="1"/>
          <p:nvPr/>
        </p:nvSpPr>
        <p:spPr>
          <a:xfrm>
            <a:off x="4954456" y="1156285"/>
            <a:ext cx="30793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تهران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3A22670-2189-40E5-B58A-FDE9B1B538FB}"/>
              </a:ext>
            </a:extLst>
          </p:cNvPr>
          <p:cNvSpPr txBox="1"/>
          <p:nvPr/>
        </p:nvSpPr>
        <p:spPr>
          <a:xfrm>
            <a:off x="4981350" y="1528989"/>
            <a:ext cx="30793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معاونت بهداشت- دانشکده مجازی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71C4767-7F57-4087-B759-7B3B3B492D83}"/>
              </a:ext>
            </a:extLst>
          </p:cNvPr>
          <p:cNvSpPr txBox="1"/>
          <p:nvPr/>
        </p:nvSpPr>
        <p:spPr>
          <a:xfrm>
            <a:off x="4855466" y="2212182"/>
            <a:ext cx="3355620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500" dirty="0">
                <a:solidFill>
                  <a:srgbClr val="75C62C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مجموعه آموزشی </a:t>
            </a:r>
            <a:br>
              <a:rPr lang="fa-IR" sz="2500" dirty="0">
                <a:solidFill>
                  <a:srgbClr val="75C62C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2500" dirty="0">
                <a:solidFill>
                  <a:srgbClr val="75C62C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هر خانه، یک پایگاه سلامت</a:t>
            </a:r>
            <a:endParaRPr lang="en-US" sz="2500" dirty="0">
              <a:solidFill>
                <a:srgbClr val="75C62C"/>
              </a:solidFill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B38C773D-2B9A-4B24-91E2-F61A9C474EF1}"/>
              </a:ext>
            </a:extLst>
          </p:cNvPr>
          <p:cNvSpPr txBox="1">
            <a:spLocks/>
          </p:cNvSpPr>
          <p:nvPr/>
        </p:nvSpPr>
        <p:spPr>
          <a:xfrm>
            <a:off x="4416552" y="3514813"/>
            <a:ext cx="4154778" cy="1168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              </a:t>
            </a:r>
            <a:r>
              <a:rPr lang="fa-IR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این قسمت </a:t>
            </a:r>
            <a:r>
              <a:rPr lang="fa-IR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:</a:t>
            </a:r>
            <a:r>
              <a:rPr lang="en-US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بهداشت بلوغ در دختران   </a:t>
            </a:r>
            <a:endParaRPr lang="fa-IR" sz="1600" b="1" dirty="0">
              <a:solidFill>
                <a:srgbClr val="1C2754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                </a:t>
            </a:r>
            <a:r>
              <a:rPr lang="fa-IR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مدرس: </a:t>
            </a:r>
            <a:r>
              <a:rPr lang="fa-IR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سید زهرا بیگم آقا میری</a:t>
            </a:r>
            <a:endParaRPr lang="fa-IR" sz="1600" b="1" dirty="0">
              <a:solidFill>
                <a:srgbClr val="1C2754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              </a:t>
            </a:r>
            <a:r>
              <a:rPr lang="fa-IR" sz="1600" b="1" dirty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گروه</a:t>
            </a:r>
            <a:r>
              <a:rPr lang="en-US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:</a:t>
            </a:r>
            <a:r>
              <a:rPr lang="fa-IR" sz="1600" b="1" dirty="0" smtClean="0">
                <a:solidFill>
                  <a:srgbClr val="1C2754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سلامت نوجوانان، جوانان و مدارس</a:t>
            </a:r>
            <a:endParaRPr lang="fa-IR" sz="1600" b="1" dirty="0">
              <a:solidFill>
                <a:srgbClr val="1C2754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527" y="802887"/>
            <a:ext cx="78727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عادت ماهانه ( قاعدگي </a:t>
            </a:r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)</a:t>
            </a:r>
          </a:p>
          <a:p>
            <a:pPr algn="r" rtl="1"/>
            <a:endParaRPr lang="fa-IR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قاعدگي خروج خون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كه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بطور منظم و دوره اي ،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معمولا</a:t>
            </a:r>
          </a:p>
          <a:p>
            <a:pPr algn="r" rtl="1"/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پس از يك تخمك گذاري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طبيعي</a:t>
            </a:r>
            <a:endParaRPr lang="fa-IR" sz="2400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 </a:t>
            </a:r>
            <a:r>
              <a:rPr lang="fa-IR" sz="2400" dirty="0" smtClean="0">
                <a:cs typeface="B Nazanin" panose="00000400000000000000" pitchFamily="2" charset="-78"/>
              </a:rPr>
              <a:t>پس </a:t>
            </a:r>
            <a:r>
              <a:rPr lang="fa-IR" sz="2400" dirty="0">
                <a:cs typeface="B Nazanin" panose="00000400000000000000" pitchFamily="2" charset="-78"/>
              </a:rPr>
              <a:t>از بلوغ هر ماه يكي از </a:t>
            </a:r>
            <a:r>
              <a:rPr lang="fa-IR" sz="2400" dirty="0" smtClean="0">
                <a:cs typeface="B Nazanin" panose="00000400000000000000" pitchFamily="2" charset="-78"/>
              </a:rPr>
              <a:t>تخمدانها، </a:t>
            </a:r>
            <a:r>
              <a:rPr lang="fa-IR" sz="2400" dirty="0">
                <a:cs typeface="B Nazanin" panose="00000400000000000000" pitchFamily="2" charset="-78"/>
              </a:rPr>
              <a:t>يك تخمك آزاد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dirty="0">
                <a:cs typeface="B Nazanin" panose="00000400000000000000" pitchFamily="2" charset="-78"/>
              </a:rPr>
              <a:t>اين  تخمك از طريق لوله هاي رحمي به داخل رحم مي رسد و وقتي قاعدگي اتفاق افتاد تقريبا از بين مي </a:t>
            </a:r>
            <a:r>
              <a:rPr lang="fa-IR" sz="2400" dirty="0" smtClean="0">
                <a:cs typeface="B Nazanin" panose="00000400000000000000" pitchFamily="2" charset="-78"/>
              </a:rPr>
              <a:t>رود. 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يك قاعدگي طبيعي </a:t>
            </a:r>
            <a:r>
              <a:rPr lang="fa-IR" sz="2400" dirty="0" smtClean="0">
                <a:cs typeface="B Nazanin" panose="00000400000000000000" pitchFamily="2" charset="-78"/>
              </a:rPr>
              <a:t>اساسا </a:t>
            </a:r>
            <a:r>
              <a:rPr lang="fa-IR" sz="2400" dirty="0">
                <a:cs typeface="B Nazanin" panose="00000400000000000000" pitchFamily="2" charset="-78"/>
              </a:rPr>
              <a:t>به سلامت و ارتباط سه ناحيه از بدن شامل :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                                        </a:t>
            </a: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مغز، </a:t>
            </a:r>
            <a:r>
              <a:rPr lang="fa-IR" sz="2400" dirty="0">
                <a:solidFill>
                  <a:srgbClr val="00B050"/>
                </a:solidFill>
                <a:cs typeface="B Nazanin" panose="00000400000000000000" pitchFamily="2" charset="-78"/>
              </a:rPr>
              <a:t>تخمدانها و </a:t>
            </a: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رحم</a:t>
            </a:r>
            <a:endParaRPr lang="fa-IR" sz="24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7" y="524209"/>
            <a:ext cx="2188891" cy="19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527" y="501805"/>
            <a:ext cx="783930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دوره </a:t>
            </a:r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قاعدگي</a:t>
            </a:r>
          </a:p>
          <a:p>
            <a:pPr algn="r" rtl="1"/>
            <a:endParaRPr lang="fa-IR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rgbClr val="7030A0"/>
                </a:solidFill>
                <a:cs typeface="B Nazanin" panose="00000400000000000000" pitchFamily="2" charset="-78"/>
              </a:rPr>
              <a:t>از زمان شروع عادت ماهانه تا عادت ماهانه بعدي را يك عادت ماهانه يا دوره قاعدگي </a:t>
            </a:r>
            <a:r>
              <a:rPr lang="fa-IR" sz="20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كه </a:t>
            </a:r>
            <a:r>
              <a:rPr lang="fa-IR" sz="2000" dirty="0">
                <a:solidFill>
                  <a:srgbClr val="7030A0"/>
                </a:solidFill>
                <a:cs typeface="B Nazanin" panose="00000400000000000000" pitchFamily="2" charset="-78"/>
              </a:rPr>
              <a:t>معمولا" 28 روز</a:t>
            </a:r>
          </a:p>
          <a:p>
            <a:pPr algn="r" rtl="1"/>
            <a:endParaRPr lang="fa-IR" sz="2000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طول </a:t>
            </a:r>
            <a:r>
              <a:rPr lang="fa-IR" sz="2000" dirty="0">
                <a:solidFill>
                  <a:srgbClr val="002060"/>
                </a:solidFill>
                <a:cs typeface="B Nazanin" panose="00000400000000000000" pitchFamily="2" charset="-78"/>
              </a:rPr>
              <a:t>مدت هر دوره </a:t>
            </a:r>
            <a:r>
              <a:rPr lang="fa-IR" sz="2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تحت </a:t>
            </a:r>
            <a:r>
              <a:rPr lang="fa-IR" sz="2000" dirty="0">
                <a:solidFill>
                  <a:srgbClr val="002060"/>
                </a:solidFill>
                <a:cs typeface="B Nazanin" panose="00000400000000000000" pitchFamily="2" charset="-78"/>
              </a:rPr>
              <a:t>تاثير عوامل مختلف نظير فشارهاي </a:t>
            </a:r>
            <a:r>
              <a:rPr lang="fa-IR" sz="2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روحي </a:t>
            </a:r>
            <a:r>
              <a:rPr lang="fa-IR" sz="2000" dirty="0">
                <a:solidFill>
                  <a:srgbClr val="002060"/>
                </a:solidFill>
                <a:cs typeface="B Nazanin" panose="00000400000000000000" pitchFamily="2" charset="-78"/>
              </a:rPr>
              <a:t>عصبي ، فعاليت فيزيكي شديد ، مصرف بعضي داروها ، زمان امتحانات ، تغييرات فصلي، وضعيت تغذيه </a:t>
            </a:r>
            <a:r>
              <a:rPr lang="fa-IR" sz="2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و...</a:t>
            </a:r>
          </a:p>
          <a:p>
            <a:pPr algn="r" rtl="1"/>
            <a:endParaRPr lang="fa-IR" sz="2000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چند </a:t>
            </a:r>
            <a:r>
              <a:rPr lang="fa-IR" sz="2000" dirty="0">
                <a:solidFill>
                  <a:srgbClr val="7030A0"/>
                </a:solidFill>
                <a:cs typeface="B Nazanin" panose="00000400000000000000" pitchFamily="2" charset="-78"/>
              </a:rPr>
              <a:t>قاعدگي اول اغلب بسيار نا منظم و بدون تخمك </a:t>
            </a:r>
            <a:r>
              <a:rPr lang="fa-IR" sz="20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گذاري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 حذف </a:t>
            </a:r>
            <a:r>
              <a:rPr lang="fa-IR" sz="2000" dirty="0">
                <a:solidFill>
                  <a:srgbClr val="7030A0"/>
                </a:solidFill>
                <a:cs typeface="B Nazanin" panose="00000400000000000000" pitchFamily="2" charset="-78"/>
              </a:rPr>
              <a:t>قاعدگي در يك ماه يا قاعدگي هاي نزديك به هم و با فاصله كمتر از يك ماه </a:t>
            </a:r>
            <a:r>
              <a:rPr lang="fa-IR" sz="20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نيز، معمولا</a:t>
            </a:r>
            <a:r>
              <a:rPr lang="fa-IR" sz="2000" dirty="0">
                <a:solidFill>
                  <a:srgbClr val="7030A0"/>
                </a:solidFill>
                <a:cs typeface="B Nazanin" panose="00000400000000000000" pitchFamily="2" charset="-78"/>
              </a:rPr>
              <a:t>" طي دو </a:t>
            </a:r>
            <a:r>
              <a:rPr lang="fa-IR" sz="20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سال اول</a:t>
            </a:r>
            <a:endParaRPr lang="en-US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314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07" y="423507"/>
            <a:ext cx="6922910" cy="43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234" y="669073"/>
            <a:ext cx="57540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مقدارخونريزي در عادت </a:t>
            </a:r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ماهانه</a:t>
            </a:r>
          </a:p>
          <a:p>
            <a:pPr algn="r" rtl="1"/>
            <a:endParaRPr lang="fa-IR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*ميزان 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كل خونريزي در هر دوره معمولا"30 تا  80 ميلي ليتر ( تقريبا 3 تا 5 نوار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بهداشتي در روز)</a:t>
            </a:r>
          </a:p>
          <a:p>
            <a:pPr algn="r" rtl="1"/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*زنان از لحاظ ميزان خونريزي با هم متفاوت </a:t>
            </a:r>
          </a:p>
          <a:p>
            <a:pPr algn="r" rtl="1"/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*اولين 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علامت قاعدگي به اندازه يك لكه كوچك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خون</a:t>
            </a:r>
          </a:p>
          <a:p>
            <a:pPr algn="r" rtl="1"/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(نه بصورت جريان شديد خون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)</a:t>
            </a:r>
            <a:endParaRPr lang="fa-IR" sz="2400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1" y="1215484"/>
            <a:ext cx="2299940" cy="29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7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678" y="591014"/>
            <a:ext cx="78170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قاعدگي </a:t>
            </a:r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دردناك </a:t>
            </a:r>
            <a:endParaRPr lang="fa-IR" sz="2800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◄قاعدگي درد ناك يا ديس منوره در 50 درصد از خانمها </a:t>
            </a:r>
          </a:p>
          <a:p>
            <a:pPr algn="r" rtl="1"/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◄ در بعضي از نوجوانان ممكن است قاعدگي دردناك چند سال پس از شروع قاعدگي</a:t>
            </a:r>
          </a:p>
          <a:p>
            <a:pPr algn="r" rtl="1"/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◄درد بطور مشخص با شروع خونريزي آغاز و 12 تا 72 ساعت باقی</a:t>
            </a:r>
          </a:p>
          <a:p>
            <a:pPr algn="r" rtl="1"/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◄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اغلب درد بصورت انقباض و با شدت هاي متفاوت</a:t>
            </a:r>
          </a:p>
          <a:p>
            <a:pPr algn="r" rtl="1"/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◄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معمولا شدت درد در اولين روز بيشتر و به تدريج كاهش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ctr" rtl="1"/>
            <a:r>
              <a:rPr lang="fa-IR" sz="2400" dirty="0">
                <a:solidFill>
                  <a:srgbClr val="00B050"/>
                </a:solidFill>
                <a:cs typeface="B Nazanin" panose="00000400000000000000" pitchFamily="2" charset="-78"/>
              </a:rPr>
              <a:t>ماسا‍‍ژ دادن در كاهش درد موثر</a:t>
            </a:r>
          </a:p>
        </p:txBody>
      </p:sp>
    </p:spTree>
    <p:extLst>
      <p:ext uri="{BB962C8B-B14F-4D97-AF65-F5344CB8AC3E}">
        <p14:creationId xmlns:p14="http://schemas.microsoft.com/office/powerpoint/2010/main" val="251781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737" y="635620"/>
            <a:ext cx="767203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راههاي كاهش درد در دوران </a:t>
            </a:r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قاعدگي</a:t>
            </a:r>
          </a:p>
          <a:p>
            <a:pPr algn="r" rtl="1"/>
            <a:endParaRPr lang="fa-IR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rgbClr val="002060"/>
                </a:solidFill>
                <a:cs typeface="B Nazanin" panose="00000400000000000000" pitchFamily="2" charset="-78"/>
              </a:rPr>
              <a:t>◄استفاده ازكيف آب گرم ، حوله يا پارچه گرم ،روزانه چند بار به مدت 5 تا 10 دقيقه بر روي موضع درد (شكم يا كمر </a:t>
            </a:r>
            <a:r>
              <a:rPr lang="fa-IR" sz="2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)</a:t>
            </a:r>
          </a:p>
          <a:p>
            <a:pPr algn="r" rtl="1"/>
            <a:endParaRPr lang="fa-IR" sz="2000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◄ </a:t>
            </a:r>
            <a:r>
              <a:rPr lang="fa-IR" sz="2000" dirty="0">
                <a:solidFill>
                  <a:srgbClr val="002060"/>
                </a:solidFill>
                <a:cs typeface="B Nazanin" panose="00000400000000000000" pitchFamily="2" charset="-78"/>
              </a:rPr>
              <a:t>پياده روي باعث كاهش </a:t>
            </a:r>
            <a:r>
              <a:rPr lang="fa-IR" sz="2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درد، بدترين </a:t>
            </a:r>
            <a:r>
              <a:rPr lang="fa-IR" sz="2000" dirty="0">
                <a:solidFill>
                  <a:srgbClr val="002060"/>
                </a:solidFill>
                <a:cs typeface="B Nazanin" panose="00000400000000000000" pitchFamily="2" charset="-78"/>
              </a:rPr>
              <a:t>كاردر اين زمان دراز كشيدن روي تخت و عدم </a:t>
            </a:r>
            <a:r>
              <a:rPr lang="fa-IR" sz="2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تحرك</a:t>
            </a:r>
          </a:p>
          <a:p>
            <a:pPr algn="r" rtl="1"/>
            <a:r>
              <a:rPr lang="fa-IR" sz="2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◄</a:t>
            </a:r>
            <a:r>
              <a:rPr lang="fa-IR" sz="2000" dirty="0">
                <a:solidFill>
                  <a:srgbClr val="00B050"/>
                </a:solidFill>
                <a:cs typeface="B Nazanin" panose="00000400000000000000" pitchFamily="2" charset="-78"/>
              </a:rPr>
              <a:t>انجام مالش يا ماساژ شكم </a:t>
            </a:r>
            <a:endParaRPr lang="fa-IR" sz="2000" dirty="0" smtClean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◄</a:t>
            </a:r>
            <a:r>
              <a:rPr lang="fa-IR" sz="2000" dirty="0">
                <a:solidFill>
                  <a:srgbClr val="00B050"/>
                </a:solidFill>
                <a:cs typeface="B Nazanin" panose="00000400000000000000" pitchFamily="2" charset="-78"/>
              </a:rPr>
              <a:t>حركت بصورت چهار دست و پا </a:t>
            </a:r>
            <a:endParaRPr lang="fa-IR" sz="2000" dirty="0" smtClean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000" dirty="0" smtClean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◄پرهیزاز </a:t>
            </a:r>
            <a:r>
              <a:rPr lang="fa-IR" sz="2000" dirty="0">
                <a:solidFill>
                  <a:srgbClr val="002060"/>
                </a:solidFill>
                <a:cs typeface="B Nazanin" panose="00000400000000000000" pitchFamily="2" charset="-78"/>
              </a:rPr>
              <a:t>زياد خوابيدن يا كم خوابي </a:t>
            </a:r>
            <a:endParaRPr lang="fa-IR" sz="2000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37" y="2963057"/>
            <a:ext cx="2542478" cy="16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946" y="646771"/>
            <a:ext cx="76274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نشانه هاي جسمي و روحي پيش از </a:t>
            </a:r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قاعدگي</a:t>
            </a:r>
            <a:endParaRPr lang="en-US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سردرد</a:t>
            </a:r>
            <a:r>
              <a:rPr lang="en-US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   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تورم و</a:t>
            </a:r>
            <a:r>
              <a:rPr lang="en-US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افزايش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وزن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بد</a:t>
            </a:r>
            <a:r>
              <a:rPr lang="en-US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   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بروز 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جوش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صورت</a:t>
            </a:r>
            <a:r>
              <a:rPr lang="en-US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         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بي 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خوابي  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ميل 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شديد به مصرف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شيريني</a:t>
            </a:r>
            <a:r>
              <a:rPr lang="en-US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جات     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تپش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قلب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         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اضطراب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و افسردگي  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نفخ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شكم </a:t>
            </a:r>
            <a:r>
              <a:rPr lang="en-US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              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یبوست</a:t>
            </a:r>
            <a:r>
              <a:rPr lang="en-US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          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كوفتگي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عضلات     </a:t>
            </a:r>
            <a:r>
              <a:rPr lang="en-US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 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گريه 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كردن       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دردناكي پستانها</a:t>
            </a:r>
            <a:r>
              <a:rPr lang="en-US" sz="24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        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سرگيجه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            </a:t>
            </a:r>
            <a:r>
              <a:rPr lang="en-US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گيجي</a:t>
            </a:r>
            <a:endParaRPr lang="en-US" sz="2400" dirty="0" smtClean="0">
              <a:solidFill>
                <a:srgbClr val="00B0F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فراموشكاري</a:t>
            </a:r>
            <a:r>
              <a:rPr lang="en-US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                  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افزايش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اشتها 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41" y="2996613"/>
            <a:ext cx="140829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341" y="802888"/>
            <a:ext cx="76274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چهار گروه اصلی مواد غذایی</a:t>
            </a:r>
          </a:p>
          <a:p>
            <a:pPr algn="r" rtl="1"/>
            <a:endParaRPr lang="fa-IR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نان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و غلات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: 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انواع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نان، برنج، ماكاروني، گندم و 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جو</a:t>
            </a:r>
          </a:p>
          <a:p>
            <a:pPr algn="r" rtl="1"/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گروه ميوه ها وسبزي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ها: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انواع سبزی، هویج،گوجه فرنگی، کاهو و...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گروه شير و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لبنيات: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شير، ماست، پنير، كشك و...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گروه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گوشت، حبوبات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تخم مرغ و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مغزها: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 انواع گوشت سفید و قرمز، حبوبات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، تخم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مرغ و انواع مغزها</a:t>
            </a:r>
            <a:endParaRPr lang="en-US" sz="24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69" y="387017"/>
            <a:ext cx="1816254" cy="18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4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ntent Placeholder 3">
            <a:extLst>
              <a:ext uri="{FF2B5EF4-FFF2-40B4-BE49-F238E27FC236}">
                <a16:creationId xmlns:a16="http://schemas.microsoft.com/office/drawing/2014/main" xmlns="" id="{E5C170D6-5513-479D-945F-20C8452E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4" y="542475"/>
            <a:ext cx="3669030" cy="4058550"/>
          </a:xfrm>
          <a:prstGeom prst="rect">
            <a:avLst/>
          </a:prstGeom>
        </p:spPr>
      </p:pic>
      <p:sp>
        <p:nvSpPr>
          <p:cNvPr id="137" name="Title 1">
            <a:extLst>
              <a:ext uri="{FF2B5EF4-FFF2-40B4-BE49-F238E27FC236}">
                <a16:creationId xmlns:a16="http://schemas.microsoft.com/office/drawing/2014/main" xmlns="" id="{6426A804-1317-4899-AFDA-F363D3FDB0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1883" y="3209305"/>
            <a:ext cx="3449637" cy="1798638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1C2754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گروه آموزش و ارتقای سلامت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xmlns="" id="{9B225910-0464-442A-9551-C64EA9703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12" y="416319"/>
            <a:ext cx="813640" cy="81364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B20DE2BA-88D2-4D69-BECF-E1DCBA1539BC}"/>
              </a:ext>
            </a:extLst>
          </p:cNvPr>
          <p:cNvSpPr txBox="1"/>
          <p:nvPr/>
        </p:nvSpPr>
        <p:spPr>
          <a:xfrm>
            <a:off x="5107014" y="1256760"/>
            <a:ext cx="30793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تهران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7A68AA47-FEC8-4C41-B54B-7D721FC4EC33}"/>
              </a:ext>
            </a:extLst>
          </p:cNvPr>
          <p:cNvSpPr txBox="1"/>
          <p:nvPr/>
        </p:nvSpPr>
        <p:spPr>
          <a:xfrm>
            <a:off x="5138391" y="1718441"/>
            <a:ext cx="30793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معاونت بهداشت- دانشکده مجازی</a:t>
            </a:r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xmlns="" id="{A0912391-F2A6-47D1-90C3-B367087EAF1A}"/>
              </a:ext>
            </a:extLst>
          </p:cNvPr>
          <p:cNvSpPr txBox="1">
            <a:spLocks/>
          </p:cNvSpPr>
          <p:nvPr/>
        </p:nvSpPr>
        <p:spPr>
          <a:xfrm>
            <a:off x="4648585" y="2013562"/>
            <a:ext cx="3838221" cy="1799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سفیران سلامت تهران در شبکه های اجتماعی</a:t>
            </a:r>
            <a:r>
              <a:rPr lang="fa-IR" sz="36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/>
            </a:r>
            <a:br>
              <a:rPr lang="fa-IR" sz="36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</a:br>
            <a:r>
              <a:rPr lang="en-US" sz="2400" dirty="0">
                <a:solidFill>
                  <a:srgbClr val="75C62C"/>
                </a:solidFill>
                <a:latin typeface="+mn-lt"/>
                <a:ea typeface="+mn-ea"/>
                <a:cs typeface="+mn-cs"/>
              </a:rPr>
              <a:t>@safiranesalamatetehran</a:t>
            </a:r>
            <a:endParaRPr lang="fa-IR" sz="2400" dirty="0">
              <a:solidFill>
                <a:srgbClr val="75C62C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645" y="546411"/>
            <a:ext cx="778355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بهداشت بلوغ در دختران </a:t>
            </a:r>
            <a:endParaRPr lang="fa-IR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endParaRPr lang="en-US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بلوغ باعث </a:t>
            </a:r>
            <a:r>
              <a:rPr lang="fa-IR" sz="2400" dirty="0">
                <a:solidFill>
                  <a:srgbClr val="00B050"/>
                </a:solidFill>
                <a:cs typeface="B Nazanin" panose="00000400000000000000" pitchFamily="2" charset="-78"/>
              </a:rPr>
              <a:t>گذار از کودکی و رسیدن به بزرگسالی </a:t>
            </a:r>
            <a:endParaRPr lang="en-US" sz="2400" dirty="0" smtClean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فر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د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از نظر جنسی، توانایی تولید 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مثل</a:t>
            </a:r>
            <a:endParaRPr lang="en-US" sz="2400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بلوغ جسمانی</a:t>
            </a:r>
            <a:r>
              <a:rPr lang="en-US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:</a:t>
            </a:r>
            <a:r>
              <a:rPr lang="fa-IR" sz="2400" dirty="0" smtClean="0">
                <a:cs typeface="B Nazanin" panose="00000400000000000000" pitchFamily="2" charset="-78"/>
              </a:rPr>
              <a:t> بلوغ </a:t>
            </a:r>
            <a:r>
              <a:rPr lang="fa-IR" sz="2400" dirty="0">
                <a:cs typeface="B Nazanin" panose="00000400000000000000" pitchFamily="2" charset="-78"/>
              </a:rPr>
              <a:t>بیشتر اشاره به تغییرات جسمانی در بدن مرد و زن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بلوغ روانی</a:t>
            </a:r>
            <a:r>
              <a:rPr lang="en-US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: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اشاره </a:t>
            </a:r>
            <a:r>
              <a:rPr lang="fa-IR" sz="2400" dirty="0">
                <a:cs typeface="B Nazanin" panose="00000400000000000000" pitchFamily="2" charset="-78"/>
              </a:rPr>
              <a:t>به رشد روانی و شخصیتی </a:t>
            </a:r>
            <a:r>
              <a:rPr lang="fa-IR" sz="2400" dirty="0" smtClean="0">
                <a:cs typeface="B Nazanin" panose="00000400000000000000" pitchFamily="2" charset="-78"/>
              </a:rPr>
              <a:t>فرد</a:t>
            </a:r>
            <a:endParaRPr lang="fa-IR" sz="24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بلوغ اجتماعی</a:t>
            </a:r>
            <a:r>
              <a:rPr lang="en-US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: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موجب  </a:t>
            </a:r>
            <a:r>
              <a:rPr lang="fa-IR" sz="2400" dirty="0">
                <a:cs typeface="B Nazanin" panose="00000400000000000000" pitchFamily="2" charset="-78"/>
              </a:rPr>
              <a:t>تعیین شخصیت اجتماعی </a:t>
            </a:r>
            <a:r>
              <a:rPr lang="fa-IR" sz="2400" dirty="0" smtClean="0">
                <a:cs typeface="B Nazanin" panose="00000400000000000000" pitchFamily="2" charset="-78"/>
              </a:rPr>
              <a:t>فرد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773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283" y="702528"/>
            <a:ext cx="77500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تغییرات  جسمانی بلوغ در دختران ( صفات ثانویه جنسی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</a:p>
          <a:p>
            <a:pPr algn="r" rtl="1"/>
            <a:endParaRPr lang="fa-IR" sz="2800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تغييرات در عملكرد مغز و </a:t>
            </a:r>
            <a:r>
              <a:rPr lang="fa-IR" sz="2400" dirty="0" smtClean="0">
                <a:cs typeface="B Nazanin" panose="00000400000000000000" pitchFamily="2" charset="-78"/>
              </a:rPr>
              <a:t>غدد، </a:t>
            </a:r>
            <a:r>
              <a:rPr lang="fa-IR" sz="2400" dirty="0">
                <a:cs typeface="B Nazanin" panose="00000400000000000000" pitchFamily="2" charset="-78"/>
              </a:rPr>
              <a:t>باعث ايجاد تغييرات </a:t>
            </a:r>
            <a:r>
              <a:rPr lang="fa-IR" sz="2400" dirty="0" smtClean="0">
                <a:cs typeface="B Nazanin" panose="00000400000000000000" pitchFamily="2" charset="-78"/>
              </a:rPr>
              <a:t>جسماني، </a:t>
            </a:r>
            <a:r>
              <a:rPr lang="fa-IR" sz="2400" dirty="0">
                <a:cs typeface="B Nazanin" panose="00000400000000000000" pitchFamily="2" charset="-78"/>
              </a:rPr>
              <a:t>رواني، رفتاري، فكري و اجتماعي در </a:t>
            </a:r>
            <a:r>
              <a:rPr lang="fa-IR" sz="2400" dirty="0" smtClean="0">
                <a:cs typeface="B Nazanin" panose="00000400000000000000" pitchFamily="2" charset="-78"/>
              </a:rPr>
              <a:t>دختران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هر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نوزاد دختري با صفات اوليه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جنسي</a:t>
            </a:r>
          </a:p>
          <a:p>
            <a:pPr algn="r" rtl="1"/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شامل: رحم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(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زهدان)،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دو عدد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لوله رحمي </a:t>
            </a:r>
          </a:p>
          <a:p>
            <a:pPr algn="r" rtl="1"/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دو 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عدد تخمدان، واژن و دستگاه تناسلي </a:t>
            </a:r>
            <a:endParaRPr lang="fa-IR" sz="2400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خارجي</a:t>
            </a:r>
            <a:endParaRPr lang="en-US" sz="24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1" y="1957050"/>
            <a:ext cx="3577157" cy="2683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863" y="379141"/>
            <a:ext cx="798427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علایم بلوغ جسمانی در </a:t>
            </a:r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دختران</a:t>
            </a:r>
          </a:p>
          <a:p>
            <a:pPr algn="r" rtl="1"/>
            <a:endParaRPr lang="en-US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رشد پستان ها در سن 9تا10سالگي 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پيدايش موهاي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تناسلي و زير بغل درسن 10 تا11 سالگي 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رشد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 جهش سريع در قد و 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وزن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جوش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جواني 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تغييرات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 تحولات اسكلتي </a:t>
            </a:r>
            <a:endParaRPr lang="fa-IR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تمايل به جنس مخالف 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 رشد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 تحول در غدد عرق و 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چربي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 قاعدگي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(منارك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)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64" y="2062263"/>
            <a:ext cx="2078916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590" y="713677"/>
            <a:ext cx="78504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اولین علامت بلوغ در دختران رشد پستانها </a:t>
            </a:r>
            <a:endParaRPr lang="fa-IR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منارك </a:t>
            </a:r>
            <a:r>
              <a:rPr lang="fa-IR" sz="2400" dirty="0">
                <a:cs typeface="B Nazanin" panose="00000400000000000000" pitchFamily="2" charset="-78"/>
              </a:rPr>
              <a:t>( اولين قاعدگي) در دختران ايراني بطور متوسط در 13 </a:t>
            </a:r>
            <a:r>
              <a:rPr lang="fa-IR" sz="2400" dirty="0" smtClean="0">
                <a:cs typeface="B Nazanin" panose="00000400000000000000" pitchFamily="2" charset="-78"/>
              </a:rPr>
              <a:t>سالگي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قاعدگي معمولا آخرين علامت بلوغ 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90" y="1954696"/>
            <a:ext cx="3962981" cy="24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9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527" y="680224"/>
            <a:ext cx="78393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در حدود سن 10 سالگی رشد قد در دختران آغاز شده وجهش مشخصی درحدود سن 12 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سالگی</a:t>
            </a:r>
          </a:p>
          <a:p>
            <a:pPr algn="r" rtl="1"/>
            <a:endParaRPr lang="fa-IR" sz="2400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رشد قدی دردختران </a:t>
            </a:r>
            <a:r>
              <a:rPr lang="fa-IR" sz="2400" dirty="0">
                <a:solidFill>
                  <a:srgbClr val="00B050"/>
                </a:solidFill>
                <a:cs typeface="B Nazanin" panose="00000400000000000000" pitchFamily="2" charset="-78"/>
              </a:rPr>
              <a:t>حداقل 2 سال زودتر از پسران </a:t>
            </a:r>
            <a:endParaRPr lang="fa-IR" sz="2400" dirty="0" smtClean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جهش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چشمگیر رشد و حداكثر افزایش آن، معمولاً‌ دو سال بعد از جوانه زدن پستانها و یك سال قبل از  شروع عادت ماهانه </a:t>
            </a:r>
            <a:endParaRPr lang="fa-IR" sz="2400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بعد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از قاعدگی سرعت رشد کندتر شده </a:t>
            </a:r>
            <a:endParaRPr lang="fa-IR" sz="24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در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دختر نوجوان اين افزايش تا زمان قاعدگي 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سريع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افزایش </a:t>
            </a:r>
            <a:r>
              <a:rPr lang="fa-IR" sz="2400" dirty="0">
                <a:solidFill>
                  <a:srgbClr val="00B050"/>
                </a:solidFill>
                <a:cs typeface="B Nazanin" panose="00000400000000000000" pitchFamily="2" charset="-78"/>
              </a:rPr>
              <a:t>قد در دختران تا سن 25 </a:t>
            </a: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سالگی</a:t>
            </a:r>
            <a:endParaRPr lang="en-US" sz="24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1" y="2763960"/>
            <a:ext cx="164606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7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063" y="1059366"/>
            <a:ext cx="74824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عوامل موثر درافزایش قد در </a:t>
            </a:r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بلوغ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ژنتیک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(ارث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 تغذیه                                                                                                                  </a:t>
            </a:r>
            <a:endParaRPr lang="fa-IR" sz="2400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 خواب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کافی                                                                                                </a:t>
            </a:r>
            <a:endParaRPr lang="fa-IR" sz="2400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 ورزش</a:t>
            </a:r>
            <a:endParaRPr lang="fa-IR" sz="24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2" y="1890404"/>
            <a:ext cx="147536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980" y="535258"/>
            <a:ext cx="7794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چه موقع به پزشک مراجعه کنیم؟</a:t>
            </a:r>
          </a:p>
          <a:p>
            <a:pPr algn="r" rtl="1"/>
            <a:endParaRPr lang="fa-IR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شروع تکامل بلوغ قبل از سن 8 سالگی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شروع نشدن قاعدگی تا سن 16 سالگی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آغاز نشدن صفات ثانویه جنسی مثل جوانه زدن پستان ها و رویش موهای زهار تا سن 14 سالگی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شروع نشدن قاعدگی تا 3 سال بعد از جوانه زدن پستان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5 سال از زمان شروع اولین علایم بلوغ گذشته ولی قاعدگی شروع نشده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548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132" y="557561"/>
            <a:ext cx="77166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بلوغ زودرس وبلوغ دیر رس در </a:t>
            </a:r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دختران</a:t>
            </a:r>
          </a:p>
          <a:p>
            <a:pPr algn="r" rtl="1"/>
            <a:endParaRPr lang="fa-IR" sz="28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70C0"/>
                </a:solidFill>
                <a:cs typeface="B Nazanin" panose="00000400000000000000" pitchFamily="2" charset="-78"/>
              </a:rPr>
              <a:t>به ظاهر شدن علائم بلوغ از نظرفیزیکی و هورمونی در دختران قبل از سن ۸ سالگی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بلوغ زودرس </a:t>
            </a:r>
            <a:endParaRPr lang="fa-IR" sz="24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70C0"/>
                </a:solidFill>
                <a:cs typeface="B Nazanin" panose="00000400000000000000" pitchFamily="2" charset="-78"/>
              </a:rPr>
              <a:t>هرگاه علایم جسمانی بلوغ در دختران تاپایان 16 سالگی بوجود نیاید،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بلوغ دیررس 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814" y="2665141"/>
            <a:ext cx="3517280" cy="21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28398"/>
      </p:ext>
    </p:extLst>
  </p:cSld>
  <p:clrMapOvr>
    <a:masterClrMapping/>
  </p:clrMapOvr>
</p:sld>
</file>

<file path=ppt/theme/theme1.xml><?xml version="1.0" encoding="utf-8"?>
<a:theme xmlns:a="http://schemas.openxmlformats.org/drawingml/2006/main" name="Child Center by Slidesgo">
  <a:themeElements>
    <a:clrScheme name="Custom 24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6D1D6B"/>
      </a:accent1>
      <a:accent2>
        <a:srgbClr val="C39AE4"/>
      </a:accent2>
      <a:accent3>
        <a:srgbClr val="B8F4FE"/>
      </a:accent3>
      <a:accent4>
        <a:srgbClr val="A3E0FE"/>
      </a:accent4>
      <a:accent5>
        <a:srgbClr val="A3E0FE"/>
      </a:accent5>
      <a:accent6>
        <a:srgbClr val="FFD965"/>
      </a:accent6>
      <a:hlink>
        <a:srgbClr val="BEE7E4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883</Words>
  <Application>Microsoft Office PowerPoint</Application>
  <PresentationFormat>On-screen Show (16:9)</PresentationFormat>
  <Paragraphs>116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 Nazanin</vt:lpstr>
      <vt:lpstr>B Titr</vt:lpstr>
      <vt:lpstr>Courier New</vt:lpstr>
      <vt:lpstr>IranNastaliq</vt:lpstr>
      <vt:lpstr>Quicksand</vt:lpstr>
      <vt:lpstr>Raleway</vt:lpstr>
      <vt:lpstr>Wingdings</vt:lpstr>
      <vt:lpstr>Child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گروه آموزش و ارتقای سلامت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ms.shahamatnia</dc:creator>
  <cp:lastModifiedBy>Zahra Beigom Aghamiri</cp:lastModifiedBy>
  <cp:revision>26</cp:revision>
  <dcterms:modified xsi:type="dcterms:W3CDTF">2021-01-06T09:10:28Z</dcterms:modified>
</cp:coreProperties>
</file>